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7" r:id="rId2"/>
    <p:sldId id="261" r:id="rId3"/>
    <p:sldId id="287" r:id="rId4"/>
    <p:sldId id="259" r:id="rId5"/>
    <p:sldId id="270" r:id="rId6"/>
    <p:sldId id="271" r:id="rId7"/>
    <p:sldId id="266" r:id="rId8"/>
    <p:sldId id="265" r:id="rId9"/>
    <p:sldId id="267" r:id="rId10"/>
    <p:sldId id="280" r:id="rId11"/>
    <p:sldId id="274" r:id="rId12"/>
    <p:sldId id="281" r:id="rId13"/>
    <p:sldId id="275" r:id="rId14"/>
    <p:sldId id="276" r:id="rId15"/>
    <p:sldId id="283" r:id="rId16"/>
    <p:sldId id="284" r:id="rId17"/>
    <p:sldId id="285" r:id="rId18"/>
    <p:sldId id="286" r:id="rId19"/>
    <p:sldId id="294" r:id="rId20"/>
    <p:sldId id="295" r:id="rId21"/>
    <p:sldId id="296" r:id="rId22"/>
    <p:sldId id="297" r:id="rId23"/>
    <p:sldId id="288" r:id="rId24"/>
    <p:sldId id="289" r:id="rId25"/>
    <p:sldId id="269" r:id="rId26"/>
    <p:sldId id="290" r:id="rId27"/>
    <p:sldId id="291" r:id="rId28"/>
    <p:sldId id="27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C234"/>
    <a:srgbClr val="3A3A3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868" autoAdjust="0"/>
    <p:restoredTop sz="94660"/>
  </p:normalViewPr>
  <p:slideViewPr>
    <p:cSldViewPr snapToGrid="0">
      <p:cViewPr>
        <p:scale>
          <a:sx n="80" d="100"/>
          <a:sy n="80" d="100"/>
        </p:scale>
        <p:origin x="-426"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F07738D-E36D-4824-BDDE-3436F991FDBD}" type="slidenum">
              <a:rPr lang="en-IN" smtClean="0"/>
              <a:pPr/>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453427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300970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79998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117134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112279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033799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342353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85748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32331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1918765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07738D-E36D-4824-BDDE-3436F991FDBD}" type="slidenum">
              <a:rPr lang="en-IN" smtClean="0"/>
              <a:pPr/>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83468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190043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07738D-E36D-4824-BDDE-3436F991FDBD}" type="slidenum">
              <a:rPr lang="en-IN" smtClean="0"/>
              <a:pPr/>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310627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07738D-E36D-4824-BDDE-3436F991FDBD}"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781347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261870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442349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D9BE7A-987B-4F80-8BD8-BB7A9D810C32}" type="datetimeFigureOut">
              <a:rPr lang="en-IN" smtClean="0"/>
              <a:pPr/>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796317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D9BE7A-987B-4F80-8BD8-BB7A9D810C32}" type="datetimeFigureOut">
              <a:rPr lang="en-IN" smtClean="0"/>
              <a:pPr/>
              <a:t>04-10-2023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F07738D-E36D-4824-BDDE-3436F991FDBD}" type="slidenum">
              <a:rPr lang="en-IN" smtClean="0"/>
              <a:pPr/>
              <a:t>‹#›</a:t>
            </a:fld>
            <a:endParaRPr lang="en-IN"/>
          </a:p>
        </p:txBody>
      </p:sp>
    </p:spTree>
    <p:extLst>
      <p:ext uri="{BB962C8B-B14F-4D97-AF65-F5344CB8AC3E}">
        <p14:creationId xmlns:p14="http://schemas.microsoft.com/office/powerpoint/2010/main" xmlns="" val="351142189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www.udemy.com/css/css_background.asp" TargetMode="External"/><Relationship Id="rId2" Type="http://schemas.openxmlformats.org/officeDocument/2006/relationships/hyperlink" Target="http://www.w3schools.com/html/html_intro.asp" TargetMode="External"/><Relationship Id="rId1" Type="http://schemas.openxmlformats.org/officeDocument/2006/relationships/slideLayout" Target="../slideLayouts/slideLayout11.xml"/><Relationship Id="rId4" Type="http://schemas.openxmlformats.org/officeDocument/2006/relationships/hyperlink" Target="http://www.w3schools.com/js/js_datatypes.as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888274" y="722812"/>
            <a:ext cx="10406806" cy="541018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endParaRPr lang="en-US" sz="2000" dirty="0" smtClean="0">
              <a:ln w="0"/>
              <a:solidFill>
                <a:schemeClr val="tx1">
                  <a:lumMod val="95000"/>
                  <a:lumOff val="5000"/>
                </a:schemeClr>
              </a:solidFill>
              <a:effectLst>
                <a:reflection blurRad="6350" stA="53000" endA="300" endPos="35500" dir="5400000" sy="-90000" algn="bl" rotWithShape="0"/>
              </a:effectLst>
            </a:endParaRPr>
          </a:p>
          <a:p>
            <a:pPr algn="ctr"/>
            <a:r>
              <a:rPr lang="en-US" sz="2800" b="1" dirty="0">
                <a:ln w="0"/>
                <a:solidFill>
                  <a:schemeClr val="tx1">
                    <a:lumMod val="95000"/>
                    <a:lumOff val="5000"/>
                  </a:schemeClr>
                </a:solidFill>
                <a:effectLst>
                  <a:reflection blurRad="6350" stA="53000" endA="300" endPos="35500" dir="5400000" sy="-90000" algn="bl" rotWithShape="0"/>
                </a:effectLst>
              </a:rPr>
              <a:t>CMR TECHNICAL </a:t>
            </a:r>
            <a:r>
              <a:rPr lang="en-US" sz="2800" b="1" dirty="0" smtClean="0">
                <a:ln w="0"/>
                <a:solidFill>
                  <a:schemeClr val="tx1">
                    <a:lumMod val="95000"/>
                    <a:lumOff val="5000"/>
                  </a:schemeClr>
                </a:solidFill>
                <a:effectLst>
                  <a:reflection blurRad="6350" stA="53000" endA="300" endPos="35500" dir="5400000" sy="-90000" algn="bl" rotWithShape="0"/>
                </a:effectLst>
              </a:rPr>
              <a:t>CAMPUS</a:t>
            </a:r>
          </a:p>
          <a:p>
            <a:pPr lvl="0" algn="ctr">
              <a:defRPr/>
            </a:pPr>
            <a:r>
              <a:rPr lang="en-US" altLang="en-IN" sz="2000" b="1" dirty="0">
                <a:solidFill>
                  <a:srgbClr val="A40000"/>
                </a:solidFill>
                <a:effectLst>
                  <a:outerShdw blurRad="38100" dist="38100" dir="2700000" algn="tl">
                    <a:srgbClr val="000000">
                      <a:alpha val="43137"/>
                    </a:srgbClr>
                  </a:outerShdw>
                </a:effectLst>
                <a:latin typeface="Times New Roman" panose="02020603050405020304" charset="0"/>
                <a:ea typeface="Garamond" panose="02020404030301010803"/>
                <a:cs typeface="Times New Roman" panose="02020603050405020304" charset="0"/>
                <a:sym typeface="Garamond" panose="02020404030301010803"/>
              </a:rPr>
              <a:t>UGC AUTONOMOUS</a:t>
            </a:r>
            <a:endParaRPr lang="en-IN" sz="2000" b="1" dirty="0">
              <a:solidFill>
                <a:srgbClr val="A40000"/>
              </a:solidFill>
              <a:effectLst>
                <a:outerShdw blurRad="38100" dist="38100" dir="2700000" algn="tl">
                  <a:srgbClr val="000000">
                    <a:alpha val="43137"/>
                  </a:srgbClr>
                </a:outerShdw>
              </a:effectLst>
              <a:latin typeface="Times New Roman" panose="02020603050405020304" charset="0"/>
              <a:ea typeface="Garamond" panose="02020404030301010803"/>
              <a:cs typeface="Times New Roman" panose="02020603050405020304" charset="0"/>
              <a:sym typeface="Garamond" panose="02020404030301010803"/>
            </a:endParaRPr>
          </a:p>
          <a:p>
            <a:pPr lvl="0" algn="ctr">
              <a:defRPr/>
            </a:pPr>
            <a:r>
              <a:rPr lang="en-IN" sz="2000" b="1" dirty="0">
                <a:solidFill>
                  <a:srgbClr val="DE1103"/>
                </a:solidFill>
                <a:latin typeface="Times New Roman" panose="02020603050405020304" charset="0"/>
                <a:ea typeface="Garamond" panose="02020404030301010803"/>
                <a:cs typeface="Times New Roman" panose="02020603050405020304" charset="0"/>
                <a:sym typeface="Garamond" panose="02020404030301010803"/>
              </a:rPr>
              <a:t>Accredited  by  NBA</a:t>
            </a:r>
            <a:r>
              <a:rPr lang="en-US" altLang="en-IN" sz="2000" b="1" dirty="0">
                <a:solidFill>
                  <a:srgbClr val="DE1103"/>
                </a:solidFill>
                <a:latin typeface="Times New Roman" panose="02020603050405020304" charset="0"/>
                <a:ea typeface="Garamond" panose="02020404030301010803"/>
                <a:cs typeface="Times New Roman" panose="02020603050405020304" charset="0"/>
                <a:sym typeface="Garamond" panose="02020404030301010803"/>
              </a:rPr>
              <a:t> &amp; NAAC with ‘A’ Grade </a:t>
            </a:r>
          </a:p>
          <a:p>
            <a:pPr lvl="0" algn="ctr">
              <a:defRPr/>
            </a:pPr>
            <a: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Approved  by AICTE,</a:t>
            </a:r>
            <a:r>
              <a:rPr lang="en-US" alt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New Delhi and </a:t>
            </a:r>
            <a: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affiliated to  JNTU</a:t>
            </a:r>
            <a:r>
              <a:rPr lang="en-US" alt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,Hyderabad</a:t>
            </a:r>
            <a: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
            </a:r>
            <a:br>
              <a:rPr 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br>
            <a:r>
              <a:rPr lang="en-US" altLang="en-IN" sz="2000"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   </a:t>
            </a:r>
            <a:r>
              <a:rPr lang="en-IN" sz="2000" b="1" dirty="0" err="1">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Kandlakoya</a:t>
            </a:r>
            <a:r>
              <a:rPr lang="en-IN"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(V), </a:t>
            </a:r>
            <a:r>
              <a:rPr lang="en-IN" sz="2000" b="1" dirty="0" err="1">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Medchal</a:t>
            </a:r>
            <a:r>
              <a:rPr lang="en-IN"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Road, Hyderabad -501401</a:t>
            </a:r>
            <a:r>
              <a:rPr lang="en-US" altLang="en-IN"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a:t>
            </a:r>
            <a:r>
              <a:rPr lang="en-US" altLang="en-IN" sz="2000" b="1" dirty="0" smtClean="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Telangana</a:t>
            </a:r>
          </a:p>
          <a:p>
            <a:pPr lvl="0" algn="ctr">
              <a:defRPr/>
            </a:pPr>
            <a:endParaRPr lang="en-IN" sz="20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endParaRPr>
          </a:p>
          <a:p>
            <a:pPr lvl="0" algn="ctr">
              <a:defRPr/>
            </a:pPr>
            <a:r>
              <a:rPr lang="en-US" altLang="en-IN" sz="20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    </a:t>
            </a:r>
            <a:r>
              <a:rPr lang="en-IN" sz="20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Department of Computer Science and </a:t>
            </a:r>
            <a:r>
              <a:rPr lang="en-IN" sz="2000" dirty="0" smtClean="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Engineering</a:t>
            </a:r>
          </a:p>
          <a:p>
            <a:pPr lvl="0" algn="ctr">
              <a:defRPr/>
            </a:pPr>
            <a:endParaRPr lang="en-IN" altLang="en-US"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endParaRPr>
          </a:p>
          <a:p>
            <a:pPr lvl="0">
              <a:defRPr/>
            </a:pPr>
            <a:r>
              <a:rPr lang="en-IN" altLang="en-US"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US" altLang="en-IN"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sz="2000"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sz="2000" b="1" dirty="0" smtClean="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sz="2000" b="1" dirty="0" smtClean="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Mini </a:t>
            </a:r>
            <a:r>
              <a:rPr lang="en-IN" altLang="en-US" sz="2000" b="1" dirty="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Project </a:t>
            </a:r>
            <a:r>
              <a:rPr lang="en-IN" altLang="en-US" sz="2000" b="1" dirty="0" smtClean="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Final Review</a:t>
            </a:r>
            <a:endParaRPr lang="en-US" sz="2800" dirty="0" smtClean="0">
              <a:ln w="0"/>
              <a:solidFill>
                <a:schemeClr val="tx1">
                  <a:lumMod val="95000"/>
                  <a:lumOff val="5000"/>
                </a:schemeClr>
              </a:solidFill>
              <a:effectLst>
                <a:reflection blurRad="6350" stA="53000" endA="300" endPos="35500" dir="5400000" sy="-90000" algn="bl" rotWithShape="0"/>
              </a:effectLst>
            </a:endParaRPr>
          </a:p>
          <a:p>
            <a:pPr algn="ctr"/>
            <a:r>
              <a:rPr lang="en-US" sz="2800" b="1" dirty="0" smtClean="0">
                <a:ln w="0"/>
                <a:solidFill>
                  <a:schemeClr val="tx1">
                    <a:lumMod val="95000"/>
                    <a:lumOff val="5000"/>
                  </a:schemeClr>
                </a:solidFill>
                <a:effectLst>
                  <a:reflection blurRad="6350" stA="53000" endA="300" endPos="35500" dir="5400000" sy="-90000" algn="bl" rotWithShape="0"/>
                </a:effectLst>
              </a:rPr>
              <a:t>E-LIBRARY WITH URLS TUTORIAL , PDF BOOKS &amp; VIDEOS</a:t>
            </a:r>
          </a:p>
          <a:p>
            <a:pPr algn="ctr"/>
            <a:r>
              <a:rPr lang="en-US" sz="2400" b="1" dirty="0">
                <a:solidFill>
                  <a:srgbClr val="002060"/>
                </a:solidFill>
                <a:latin typeface="Times New Roman" panose="02020603050405020304" charset="0"/>
                <a:ea typeface="SimSun" panose="02010600030101010101" pitchFamily="2" charset="-122"/>
              </a:rPr>
              <a:t>BATCH </a:t>
            </a:r>
            <a:r>
              <a:rPr lang="en-US" sz="2400" b="1" dirty="0" smtClean="0">
                <a:solidFill>
                  <a:srgbClr val="002060"/>
                </a:solidFill>
                <a:latin typeface="Times New Roman" panose="02020603050405020304" charset="0"/>
                <a:ea typeface="SimSun" panose="02010600030101010101" pitchFamily="2" charset="-122"/>
              </a:rPr>
              <a:t>NO-23</a:t>
            </a:r>
            <a:endParaRPr lang="en-US" sz="2800" dirty="0">
              <a:ln w="0"/>
              <a:solidFill>
                <a:schemeClr val="tx1">
                  <a:lumMod val="95000"/>
                  <a:lumOff val="5000"/>
                </a:schemeClr>
              </a:solidFill>
              <a:effectLst>
                <a:reflection blurRad="6350" stA="53000" endA="300" endPos="35500" dir="5400000" sy="-90000" algn="bl" rotWithShape="0"/>
              </a:effectLst>
            </a:endParaRPr>
          </a:p>
          <a:p>
            <a:pPr>
              <a:spcBef>
                <a:spcPts val="1045"/>
              </a:spcBef>
              <a:buSzPct val="115000"/>
            </a:pPr>
            <a:r>
              <a:rPr lang="en-US" sz="20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UNDER THE GUIDENCE OF </a:t>
            </a:r>
            <a:r>
              <a:rPr lang="en-US" sz="2000" dirty="0" smtClean="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PRESENTED BY :</a:t>
            </a:r>
            <a:endParaRPr lang="en-US" sz="2000" dirty="0">
              <a:solidFill>
                <a:srgbClr val="FF0000"/>
              </a:solidFill>
              <a:latin typeface="Times New Roman" panose="02020603050405020304" charset="0"/>
              <a:cs typeface="Times New Roman" panose="02020603050405020304" charset="0"/>
            </a:endParaRPr>
          </a:p>
          <a:p>
            <a:pPr>
              <a:spcBef>
                <a:spcPts val="1045"/>
              </a:spcBef>
              <a:buSzPct val="115000"/>
            </a:pPr>
            <a:r>
              <a:rPr lang="en-IN" b="1" dirty="0"/>
              <a:t>RAKSHITHA </a:t>
            </a:r>
            <a:r>
              <a:rPr lang="en-IN" b="1" dirty="0" smtClean="0"/>
              <a:t>OKALI</a:t>
            </a:r>
            <a:r>
              <a:rPr lang="en-IN" dirty="0"/>
              <a:t>	</a:t>
            </a:r>
            <a:r>
              <a:rPr lang="en-IN" dirty="0" smtClean="0"/>
              <a:t>	</a:t>
            </a:r>
            <a:r>
              <a:rPr lang="en-US" sz="2000" b="1" dirty="0" smtClean="0">
                <a:latin typeface="Times New Roman" panose="02020603050405020304" charset="0"/>
                <a:ea typeface="Garamond" panose="02020404030301010803"/>
                <a:cs typeface="Times New Roman" panose="02020603050405020304" charset="0"/>
                <a:sym typeface="Garamond" panose="02020404030301010803"/>
              </a:rPr>
              <a:t>									       </a:t>
            </a:r>
            <a:r>
              <a:rPr lang="en-US" sz="2000" dirty="0" err="1" smtClean="0">
                <a:latin typeface="Arial" panose="020B0604020202020204" pitchFamily="34" charset="0"/>
                <a:ea typeface="Garamond" panose="02020404030301010803"/>
                <a:cs typeface="Arial" panose="020B0604020202020204" pitchFamily="34" charset="0"/>
                <a:sym typeface="Garamond" panose="02020404030301010803"/>
              </a:rPr>
              <a:t>Anugna</a:t>
            </a:r>
            <a:r>
              <a:rPr lang="en-US" sz="2000" dirty="0" smtClean="0">
                <a:latin typeface="Arial" panose="020B0604020202020204" pitchFamily="34" charset="0"/>
                <a:ea typeface="Garamond" panose="02020404030301010803"/>
                <a:cs typeface="Arial" panose="020B0604020202020204" pitchFamily="34" charset="0"/>
                <a:sym typeface="Garamond" panose="02020404030301010803"/>
              </a:rPr>
              <a:t> </a:t>
            </a:r>
            <a:r>
              <a:rPr lang="en-US" sz="2000" dirty="0" err="1" smtClean="0">
                <a:latin typeface="Arial" panose="020B0604020202020204" pitchFamily="34" charset="0"/>
                <a:ea typeface="Garamond" panose="02020404030301010803"/>
                <a:cs typeface="Arial" panose="020B0604020202020204" pitchFamily="34" charset="0"/>
                <a:sym typeface="Garamond" panose="02020404030301010803"/>
              </a:rPr>
              <a:t>Lingampalli</a:t>
            </a:r>
            <a:r>
              <a:rPr lang="en-US" sz="2000" dirty="0" smtClean="0">
                <a:latin typeface="Arial" panose="020B0604020202020204" pitchFamily="34" charset="0"/>
                <a:ea typeface="Garamond" panose="02020404030301010803"/>
                <a:cs typeface="Arial" panose="020B0604020202020204" pitchFamily="34" charset="0"/>
                <a:sym typeface="Garamond" panose="02020404030301010803"/>
              </a:rPr>
              <a:t>     </a:t>
            </a:r>
            <a:endParaRPr lang="en-US" sz="2000" dirty="0">
              <a:latin typeface="Arial" panose="020B0604020202020204" pitchFamily="34" charset="0"/>
              <a:ea typeface="Garamond" panose="02020404030301010803"/>
              <a:cs typeface="Arial" panose="020B0604020202020204" pitchFamily="34" charset="0"/>
              <a:sym typeface="Garamond" panose="02020404030301010803"/>
            </a:endParaRPr>
          </a:p>
          <a:p>
            <a:pPr>
              <a:spcBef>
                <a:spcPts val="1045"/>
              </a:spcBef>
              <a:buSzPct val="115000"/>
            </a:pPr>
            <a:r>
              <a:rPr lang="en-IN" sz="2000" dirty="0" smtClean="0">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Assistant Professor</a:t>
            </a:r>
            <a:r>
              <a:rPr lang="en-IN" sz="2000" dirty="0" smtClean="0">
                <a:latin typeface="Calibri" panose="020F0502020204030204" pitchFamily="34" charset="0"/>
                <a:cs typeface="Calibri" panose="020F0502020204030204" pitchFamily="34" charset="0"/>
              </a:rPr>
              <a:t>)   </a:t>
            </a:r>
            <a:r>
              <a:rPr lang="en-US" sz="2000" b="1" dirty="0" smtClean="0">
                <a:latin typeface="Times New Roman" panose="02020603050405020304" charset="0"/>
                <a:cs typeface="Times New Roman" panose="02020603050405020304" charset="0"/>
              </a:rPr>
              <a:t>											            </a:t>
            </a:r>
            <a:r>
              <a:rPr lang="en-US" sz="2000" dirty="0" smtClean="0">
                <a:latin typeface="Arial" panose="020B0604020202020204" pitchFamily="34" charset="0"/>
                <a:cs typeface="Arial" panose="020B0604020202020204" pitchFamily="34" charset="0"/>
              </a:rPr>
              <a:t>207R1A0590</a:t>
            </a:r>
          </a:p>
        </p:txBody>
      </p:sp>
      <p:pic>
        <p:nvPicPr>
          <p:cNvPr id="3" name="Picture 2"/>
          <p:cNvPicPr>
            <a:picLocks noChangeAspect="1"/>
          </p:cNvPicPr>
          <p:nvPr/>
        </p:nvPicPr>
        <p:blipFill>
          <a:blip r:embed="rId3"/>
          <a:stretch>
            <a:fillRect/>
          </a:stretch>
        </p:blipFill>
        <p:spPr>
          <a:xfrm>
            <a:off x="1034119" y="805007"/>
            <a:ext cx="1475360" cy="1408298"/>
          </a:xfrm>
          <a:prstGeom prst="rect">
            <a:avLst/>
          </a:prstGeom>
        </p:spPr>
      </p:pic>
      <p:pic>
        <p:nvPicPr>
          <p:cNvPr id="4" name="Picture 3"/>
          <p:cNvPicPr>
            <a:picLocks noChangeAspect="1"/>
          </p:cNvPicPr>
          <p:nvPr/>
        </p:nvPicPr>
        <p:blipFill>
          <a:blip r:embed="rId4"/>
          <a:stretch>
            <a:fillRect/>
          </a:stretch>
        </p:blipFill>
        <p:spPr>
          <a:xfrm>
            <a:off x="9831913" y="983137"/>
            <a:ext cx="1463167" cy="1085182"/>
          </a:xfrm>
          <a:prstGeom prst="rect">
            <a:avLst/>
          </a:prstGeom>
        </p:spPr>
      </p:pic>
    </p:spTree>
    <p:extLst>
      <p:ext uri="{BB962C8B-B14F-4D97-AF65-F5344CB8AC3E}">
        <p14:creationId xmlns:p14="http://schemas.microsoft.com/office/powerpoint/2010/main" xmlns="" val="310321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Novelty of the Project</a:t>
            </a:r>
            <a:endParaRPr lang="en-US" dirty="0"/>
          </a:p>
        </p:txBody>
      </p:sp>
      <p:sp>
        <p:nvSpPr>
          <p:cNvPr id="3" name="Content Placeholder 2"/>
          <p:cNvSpPr>
            <a:spLocks noGrp="1"/>
          </p:cNvSpPr>
          <p:nvPr>
            <p:ph idx="1"/>
          </p:nvPr>
        </p:nvSpPr>
        <p:spPr/>
        <p:txBody>
          <a:bodyPr>
            <a:normAutofit lnSpcReduction="10000"/>
          </a:bodyPr>
          <a:lstStyle/>
          <a:p>
            <a:r>
              <a:rPr lang="en-IN" dirty="0" smtClean="0"/>
              <a:t>There is a future scope of this facility that many more features such as online lectures video tutorials can be added into it</a:t>
            </a:r>
          </a:p>
          <a:p>
            <a:r>
              <a:rPr lang="en-IN" dirty="0" smtClean="0"/>
              <a:t>Easy to download and utilize</a:t>
            </a:r>
          </a:p>
          <a:p>
            <a:r>
              <a:rPr lang="en-IN" dirty="0" smtClean="0"/>
              <a:t>User friendly and can be accessed easily</a:t>
            </a:r>
          </a:p>
          <a:p>
            <a:r>
              <a:rPr lang="en-IN" dirty="0" smtClean="0"/>
              <a:t>Can  add  </a:t>
            </a:r>
            <a:r>
              <a:rPr lang="en-IN" smtClean="0"/>
              <a:t>multiple Books, Videos</a:t>
            </a:r>
            <a:r>
              <a:rPr lang="en-IN" dirty="0" smtClean="0"/>
              <a:t>, </a:t>
            </a:r>
            <a:r>
              <a:rPr lang="en-IN" dirty="0" err="1" smtClean="0"/>
              <a:t>Pdfs</a:t>
            </a:r>
            <a:r>
              <a:rPr lang="en-IN" dirty="0" smtClean="0"/>
              <a:t>, </a:t>
            </a:r>
            <a:r>
              <a:rPr lang="en-IN" dirty="0" err="1" smtClean="0"/>
              <a:t>Urls</a:t>
            </a:r>
            <a:r>
              <a:rPr lang="en-IN" dirty="0" smtClean="0"/>
              <a:t> and Tutorials   for a single subject</a:t>
            </a:r>
          </a:p>
          <a:p>
            <a:r>
              <a:rPr lang="en-IN" dirty="0" smtClean="0"/>
              <a:t>We can add , delete or update the Books , Videos , </a:t>
            </a:r>
            <a:r>
              <a:rPr lang="en-IN" dirty="0" err="1" smtClean="0"/>
              <a:t>Pdfs</a:t>
            </a:r>
            <a:r>
              <a:rPr lang="en-IN" dirty="0" smtClean="0"/>
              <a:t> , </a:t>
            </a:r>
            <a:r>
              <a:rPr lang="en-IN" dirty="0" err="1" smtClean="0"/>
              <a:t>Urls</a:t>
            </a:r>
            <a:r>
              <a:rPr lang="en-IN" dirty="0" smtClean="0"/>
              <a:t>  and Tutorials</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39790"/>
          </a:xfrm>
        </p:spPr>
        <p:txBody>
          <a:bodyPr>
            <a:normAutofit fontScale="90000"/>
          </a:bodyPr>
          <a:lstStyle/>
          <a:p>
            <a:r>
              <a:rPr lang="en-US" dirty="0" smtClean="0"/>
              <a:t>Architecture</a:t>
            </a:r>
            <a:endParaRPr lang="en-US" dirty="0"/>
          </a:p>
        </p:txBody>
      </p:sp>
      <p:pic>
        <p:nvPicPr>
          <p:cNvPr id="8" name="Content Placeholder 7" descr="Screenshot 2023-07-10 143523.png"/>
          <p:cNvPicPr>
            <a:picLocks noGrp="1" noChangeAspect="1"/>
          </p:cNvPicPr>
          <p:nvPr>
            <p:ph idx="1"/>
          </p:nvPr>
        </p:nvPicPr>
        <p:blipFill>
          <a:blip r:embed="rId2"/>
          <a:stretch>
            <a:fillRect/>
          </a:stretch>
        </p:blipFill>
        <p:spPr>
          <a:xfrm>
            <a:off x="1187532" y="1793175"/>
            <a:ext cx="9809019" cy="4082164"/>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00644"/>
            <a:ext cx="9601196" cy="902525"/>
          </a:xfrm>
        </p:spPr>
        <p:txBody>
          <a:bodyPr/>
          <a:lstStyle/>
          <a:p>
            <a:r>
              <a:rPr lang="en-US" dirty="0" smtClean="0"/>
              <a:t>Modules</a:t>
            </a:r>
            <a:endParaRPr lang="en-US" dirty="0"/>
          </a:p>
        </p:txBody>
      </p:sp>
      <p:sp>
        <p:nvSpPr>
          <p:cNvPr id="3" name="Content Placeholder 2"/>
          <p:cNvSpPr>
            <a:spLocks noGrp="1"/>
          </p:cNvSpPr>
          <p:nvPr>
            <p:ph idx="1"/>
          </p:nvPr>
        </p:nvSpPr>
        <p:spPr>
          <a:xfrm>
            <a:off x="1283526" y="1923803"/>
            <a:ext cx="9601196" cy="4322618"/>
          </a:xfrm>
        </p:spPr>
        <p:txBody>
          <a:bodyPr>
            <a:normAutofit fontScale="92500" lnSpcReduction="20000"/>
          </a:bodyPr>
          <a:lstStyle/>
          <a:p>
            <a:r>
              <a:rPr lang="en-US" sz="3200" dirty="0" smtClean="0"/>
              <a:t>Admin</a:t>
            </a:r>
          </a:p>
          <a:p>
            <a:pPr>
              <a:buNone/>
            </a:pPr>
            <a:endParaRPr lang="en-US" sz="1400" dirty="0" smtClean="0"/>
          </a:p>
          <a:p>
            <a:pPr lvl="1">
              <a:buFont typeface="Wingdings" pitchFamily="2" charset="2"/>
              <a:buChar char="Ø"/>
            </a:pPr>
            <a:r>
              <a:rPr lang="en-US" sz="1800" dirty="0" smtClean="0"/>
              <a:t>The entire system is monitored by the Admin.</a:t>
            </a:r>
          </a:p>
          <a:p>
            <a:pPr lvl="1">
              <a:buFont typeface="Wingdings" pitchFamily="2" charset="2"/>
              <a:buChar char="Ø"/>
            </a:pPr>
            <a:r>
              <a:rPr lang="en-US" sz="1600" dirty="0" smtClean="0"/>
              <a:t> </a:t>
            </a:r>
            <a:r>
              <a:rPr lang="en-US" sz="1800" dirty="0" smtClean="0"/>
              <a:t>Admin provides facility of student and staff registration and login.</a:t>
            </a:r>
            <a:endParaRPr lang="en-US" sz="1600" dirty="0" smtClean="0"/>
          </a:p>
          <a:p>
            <a:r>
              <a:rPr lang="en-US" sz="3200" dirty="0" smtClean="0"/>
              <a:t>Students Interface</a:t>
            </a:r>
          </a:p>
          <a:p>
            <a:pPr>
              <a:buNone/>
            </a:pPr>
            <a:r>
              <a:rPr lang="en-US" sz="800" dirty="0" smtClean="0">
                <a:solidFill>
                  <a:srgbClr val="7EC234"/>
                </a:solidFill>
              </a:rPr>
              <a:t>----------------------------------------------------------------------------------------------------------------------------------------------------------------------------------------------------------------------------------------------------------------------------------------------------------------------------------------</a:t>
            </a:r>
            <a:r>
              <a:rPr lang="en-US" sz="800" dirty="0" smtClean="0">
                <a:solidFill>
                  <a:srgbClr val="92D050"/>
                </a:solidFill>
              </a:rPr>
              <a:t>---</a:t>
            </a:r>
            <a:endParaRPr lang="en-US" sz="1000" dirty="0" smtClean="0"/>
          </a:p>
          <a:p>
            <a:pPr lvl="1">
              <a:buFont typeface="Wingdings" pitchFamily="2" charset="2"/>
              <a:buChar char="Ø"/>
            </a:pPr>
            <a:r>
              <a:rPr lang="en-US" sz="1800" dirty="0" smtClean="0"/>
              <a:t>Users are allowed to have access to all learning materials</a:t>
            </a:r>
          </a:p>
          <a:p>
            <a:pPr lvl="1">
              <a:buFont typeface="Wingdings" pitchFamily="2" charset="2"/>
              <a:buChar char="Ø"/>
            </a:pPr>
            <a:r>
              <a:rPr lang="en-US" sz="1800" dirty="0" smtClean="0"/>
              <a:t>Students can see the condition of availability and rate the books after the read</a:t>
            </a:r>
          </a:p>
          <a:p>
            <a:r>
              <a:rPr lang="en-US" sz="3200" dirty="0" smtClean="0"/>
              <a:t>Staff - Library Staff, Mentors Interface</a:t>
            </a:r>
          </a:p>
          <a:p>
            <a:pPr>
              <a:buNone/>
            </a:pPr>
            <a:r>
              <a:rPr lang="en-US" sz="1000" dirty="0" smtClean="0">
                <a:solidFill>
                  <a:srgbClr val="92D050"/>
                </a:solidFill>
              </a:rPr>
              <a:t>-----------------------------------------------------------------------------------------------------------------------------------------------------------------------------------------------------------------------------------------------------------------</a:t>
            </a:r>
            <a:endParaRPr lang="en-US" sz="1100" dirty="0" smtClean="0">
              <a:solidFill>
                <a:srgbClr val="92D050"/>
              </a:solidFill>
            </a:endParaRPr>
          </a:p>
          <a:p>
            <a:pPr lvl="1">
              <a:buFont typeface="Wingdings" pitchFamily="2" charset="2"/>
              <a:buChar char="Ø"/>
            </a:pPr>
            <a:r>
              <a:rPr lang="en-US" sz="1800" dirty="0" smtClean="0"/>
              <a:t>Mentors can upload learning materials like videos , audios etc.</a:t>
            </a:r>
          </a:p>
          <a:p>
            <a:pPr lvl="1">
              <a:buFont typeface="Wingdings" pitchFamily="2" charset="2"/>
              <a:buChar char="Ø"/>
            </a:pPr>
            <a:endParaRPr lang="en-US" sz="1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5264289"/>
          </a:xfrm>
        </p:spPr>
        <p:txBody>
          <a:bodyPr>
            <a:normAutofit fontScale="90000"/>
          </a:bodyPr>
          <a:lstStyle/>
          <a:p>
            <a:r>
              <a:rPr lang="en-US" dirty="0" smtClean="0"/>
              <a:t/>
            </a:r>
            <a:br>
              <a:rPr lang="en-US" dirty="0" smtClean="0"/>
            </a:br>
            <a:r>
              <a:rPr lang="en-US" sz="5300" dirty="0" smtClean="0"/>
              <a:t>UML Diagrams</a:t>
            </a:r>
            <a:r>
              <a:rPr lang="en-US" dirty="0" smtClean="0"/>
              <a:t/>
            </a:r>
            <a:br>
              <a:rPr lang="en-US" dirty="0" smtClean="0"/>
            </a:br>
            <a:r>
              <a:rPr lang="en-US" dirty="0" smtClean="0"/>
              <a:t/>
            </a:r>
            <a:br>
              <a:rPr lang="en-US" dirty="0" smtClean="0"/>
            </a:br>
            <a:r>
              <a:rPr lang="en-US" dirty="0" smtClean="0"/>
              <a:t/>
            </a:r>
            <a:br>
              <a:rPr lang="en-US" dirty="0" smtClean="0"/>
            </a:br>
            <a:r>
              <a:rPr lang="en-US" b="1" dirty="0" smtClean="0"/>
              <a:t> </a:t>
            </a:r>
            <a:r>
              <a:rPr lang="en-US" sz="3100" b="1" dirty="0" smtClean="0"/>
              <a:t>CLASS DIAGRAM </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6146"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6145" name="Picture 2"/>
          <p:cNvPicPr>
            <a:picLocks noChangeAspect="1" noChangeArrowheads="1"/>
          </p:cNvPicPr>
          <p:nvPr/>
        </p:nvPicPr>
        <p:blipFill>
          <a:blip r:embed="rId2"/>
          <a:srcRect/>
          <a:stretch>
            <a:fillRect/>
          </a:stretch>
        </p:blipFill>
        <p:spPr bwMode="auto">
          <a:xfrm>
            <a:off x="2256311" y="3681351"/>
            <a:ext cx="7208322" cy="2339439"/>
          </a:xfrm>
          <a:prstGeom prst="rect">
            <a:avLst/>
          </a:prstGeom>
          <a:noFill/>
        </p:spPr>
      </p:pic>
      <p:sp>
        <p:nvSpPr>
          <p:cNvPr id="6147" name="Rectangle 3"/>
          <p:cNvSpPr>
            <a:spLocks noChangeArrowheads="1"/>
          </p:cNvSpPr>
          <p:nvPr/>
        </p:nvSpPr>
        <p:spPr bwMode="auto">
          <a:xfrm>
            <a:off x="0" y="2009775"/>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573213"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5145536"/>
          </a:xfrm>
        </p:spPr>
        <p:txBody>
          <a:bodyPr>
            <a:normAutofit/>
          </a:bodyPr>
          <a:lstStyle/>
          <a:p>
            <a:r>
              <a:rPr lang="en-US" sz="3200" b="1" dirty="0" smtClean="0"/>
              <a:t>USE CASE DIAGRAM </a:t>
            </a: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endParaRPr lang="en-US" sz="3200" dirty="0"/>
          </a:p>
        </p:txBody>
      </p:sp>
      <p:pic>
        <p:nvPicPr>
          <p:cNvPr id="4" name="Picture 3"/>
          <p:cNvPicPr/>
          <p:nvPr/>
        </p:nvPicPr>
        <p:blipFill>
          <a:blip r:embed="rId2"/>
          <a:srcRect/>
          <a:stretch>
            <a:fillRect/>
          </a:stretch>
        </p:blipFill>
        <p:spPr bwMode="auto">
          <a:xfrm>
            <a:off x="1935678" y="2544659"/>
            <a:ext cx="8348353" cy="35737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SEQUENCE DIAGRAM</a:t>
            </a:r>
            <a:endParaRPr lang="en-US" dirty="0"/>
          </a:p>
        </p:txBody>
      </p:sp>
      <p:pic>
        <p:nvPicPr>
          <p:cNvPr id="3" name="Picture 2"/>
          <p:cNvPicPr/>
          <p:nvPr/>
        </p:nvPicPr>
        <p:blipFill>
          <a:blip r:embed="rId2"/>
          <a:srcRect/>
          <a:stretch>
            <a:fillRect/>
          </a:stretch>
        </p:blipFill>
        <p:spPr bwMode="auto">
          <a:xfrm>
            <a:off x="2137559" y="2505694"/>
            <a:ext cx="8122722" cy="3645724"/>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COLLABORATION DIAGRAM</a:t>
            </a:r>
            <a:endParaRPr lang="en-US" dirty="0"/>
          </a:p>
        </p:txBody>
      </p:sp>
      <p:pic>
        <p:nvPicPr>
          <p:cNvPr id="3" name="Picture 2"/>
          <p:cNvPicPr/>
          <p:nvPr/>
        </p:nvPicPr>
        <p:blipFill>
          <a:blip r:embed="rId2"/>
          <a:srcRect/>
          <a:stretch>
            <a:fillRect/>
          </a:stretch>
        </p:blipFill>
        <p:spPr bwMode="auto">
          <a:xfrm>
            <a:off x="1721922" y="2621911"/>
            <a:ext cx="8657112" cy="3541383"/>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ACTIVITY DIAGRAM</a:t>
            </a:r>
            <a:endParaRPr lang="en-US" dirty="0"/>
          </a:p>
        </p:txBody>
      </p:sp>
      <p:pic>
        <p:nvPicPr>
          <p:cNvPr id="3" name="Picture 2"/>
          <p:cNvPicPr/>
          <p:nvPr/>
        </p:nvPicPr>
        <p:blipFill>
          <a:blip r:embed="rId2"/>
          <a:srcRect/>
          <a:stretch>
            <a:fillRect/>
          </a:stretch>
        </p:blipFill>
        <p:spPr bwMode="auto">
          <a:xfrm>
            <a:off x="3515097" y="2374648"/>
            <a:ext cx="5165766" cy="400875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DEPLOYMENT DIAGRAM</a:t>
            </a:r>
            <a:endParaRPr lang="en-US" dirty="0"/>
          </a:p>
        </p:txBody>
      </p:sp>
      <p:pic>
        <p:nvPicPr>
          <p:cNvPr id="3" name="Picture 2"/>
          <p:cNvPicPr/>
          <p:nvPr/>
        </p:nvPicPr>
        <p:blipFill>
          <a:blip r:embed="rId2">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3218213" y="2636321"/>
            <a:ext cx="6056416" cy="33963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Codes</a:t>
            </a:r>
            <a:endParaRPr lang="en-US" dirty="0"/>
          </a:p>
        </p:txBody>
      </p:sp>
      <p:pic>
        <p:nvPicPr>
          <p:cNvPr id="1027" name="Picture 3"/>
          <p:cNvPicPr>
            <a:picLocks noChangeAspect="1" noChangeArrowheads="1"/>
          </p:cNvPicPr>
          <p:nvPr/>
        </p:nvPicPr>
        <p:blipFill>
          <a:blip r:embed="rId2"/>
          <a:srcRect/>
          <a:stretch>
            <a:fillRect/>
          </a:stretch>
        </p:blipFill>
        <p:spPr bwMode="auto">
          <a:xfrm>
            <a:off x="1538288" y="2553195"/>
            <a:ext cx="9117012" cy="3610099"/>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3760" y="1040197"/>
            <a:ext cx="2444708" cy="963251"/>
          </a:xfrm>
          <a:prstGeom prst="rect">
            <a:avLst/>
          </a:prstGeom>
        </p:spPr>
      </p:pic>
      <p:sp>
        <p:nvSpPr>
          <p:cNvPr id="3" name="Rectangle 2"/>
          <p:cNvSpPr/>
          <p:nvPr/>
        </p:nvSpPr>
        <p:spPr>
          <a:xfrm>
            <a:off x="1571353" y="1615044"/>
            <a:ext cx="7611291" cy="4154984"/>
          </a:xfrm>
          <a:prstGeom prst="rect">
            <a:avLst/>
          </a:prstGeom>
        </p:spPr>
        <p:txBody>
          <a:bodyPr wrap="square">
            <a:spAutoFit/>
          </a:bodyPr>
          <a:lstStyle/>
          <a:p>
            <a:endParaRPr lang="en-US" sz="2400" dirty="0" smtClean="0"/>
          </a:p>
          <a:p>
            <a:pPr marL="285750" indent="-285750">
              <a:buFont typeface="Wingdings" panose="05000000000000000000" pitchFamily="2" charset="2"/>
              <a:buChar char="Ø"/>
            </a:pPr>
            <a:r>
              <a:rPr lang="en-US" sz="2400" dirty="0" smtClean="0"/>
              <a:t>Abstract</a:t>
            </a:r>
          </a:p>
          <a:p>
            <a:pPr marL="285750" indent="-285750">
              <a:buFont typeface="Wingdings" panose="05000000000000000000" pitchFamily="2" charset="2"/>
              <a:buChar char="Ø"/>
            </a:pPr>
            <a:r>
              <a:rPr lang="en-US" sz="2400" dirty="0" smtClean="0"/>
              <a:t>Existing </a:t>
            </a:r>
            <a:r>
              <a:rPr lang="en-US" sz="2400" dirty="0"/>
              <a:t>System </a:t>
            </a:r>
            <a:endParaRPr lang="en-US" sz="2400" dirty="0" smtClean="0"/>
          </a:p>
          <a:p>
            <a:pPr marL="285750" indent="-285750">
              <a:buFont typeface="Wingdings" panose="05000000000000000000" pitchFamily="2" charset="2"/>
              <a:buChar char="Ø"/>
            </a:pPr>
            <a:r>
              <a:rPr lang="en-US" sz="2400" dirty="0" smtClean="0"/>
              <a:t>Disadvantages </a:t>
            </a:r>
            <a:r>
              <a:rPr lang="en-US" sz="2400" dirty="0"/>
              <a:t>of Existing </a:t>
            </a:r>
            <a:r>
              <a:rPr lang="en-US" sz="2400" dirty="0" smtClean="0"/>
              <a:t>System</a:t>
            </a:r>
          </a:p>
          <a:p>
            <a:pPr marL="285750" indent="-285750">
              <a:buFont typeface="Wingdings" panose="05000000000000000000" pitchFamily="2" charset="2"/>
              <a:buChar char="Ø"/>
            </a:pPr>
            <a:r>
              <a:rPr lang="en-US" sz="2400" dirty="0" smtClean="0"/>
              <a:t>Proposed System</a:t>
            </a:r>
          </a:p>
          <a:p>
            <a:pPr marL="285750" indent="-285750">
              <a:buFont typeface="Wingdings" panose="05000000000000000000" pitchFamily="2" charset="2"/>
              <a:buChar char="Ø"/>
            </a:pPr>
            <a:r>
              <a:rPr lang="en-US" sz="2400" dirty="0" smtClean="0"/>
              <a:t>Advantages </a:t>
            </a:r>
            <a:r>
              <a:rPr lang="en-US" sz="2400" dirty="0"/>
              <a:t>of Proposed </a:t>
            </a:r>
            <a:r>
              <a:rPr lang="en-US" sz="2400" dirty="0" smtClean="0"/>
              <a:t>System</a:t>
            </a:r>
          </a:p>
          <a:p>
            <a:pPr marL="285750" indent="-285750">
              <a:buFont typeface="Wingdings" panose="05000000000000000000" pitchFamily="2" charset="2"/>
              <a:buChar char="Ø"/>
            </a:pPr>
            <a:r>
              <a:rPr lang="en-US" sz="2400" dirty="0" smtClean="0"/>
              <a:t>Hardware </a:t>
            </a:r>
            <a:r>
              <a:rPr lang="en-US" sz="2400" dirty="0"/>
              <a:t>and software </a:t>
            </a:r>
            <a:r>
              <a:rPr lang="en-US" sz="2400" dirty="0" smtClean="0"/>
              <a:t>requirements</a:t>
            </a:r>
          </a:p>
          <a:p>
            <a:pPr marL="285750" indent="-285750">
              <a:buFont typeface="Wingdings" panose="05000000000000000000" pitchFamily="2" charset="2"/>
              <a:buChar char="Ø"/>
            </a:pPr>
            <a:r>
              <a:rPr lang="en-US" sz="2400" dirty="0" smtClean="0"/>
              <a:t>Novelty of project</a:t>
            </a:r>
          </a:p>
          <a:p>
            <a:pPr marL="285750" indent="-285750">
              <a:buFont typeface="Wingdings" panose="05000000000000000000" pitchFamily="2" charset="2"/>
              <a:buChar char="Ø"/>
            </a:pPr>
            <a:r>
              <a:rPr lang="en-US" sz="2400" dirty="0" smtClean="0"/>
              <a:t>Architecture</a:t>
            </a:r>
          </a:p>
          <a:p>
            <a:pPr marL="285750" indent="-285750">
              <a:buFont typeface="Wingdings" panose="05000000000000000000" pitchFamily="2" charset="2"/>
              <a:buChar char="Ø"/>
            </a:pPr>
            <a:r>
              <a:rPr lang="en-US" sz="2400" dirty="0" smtClean="0"/>
              <a:t>Modules</a:t>
            </a:r>
          </a:p>
          <a:p>
            <a:pPr marL="285750" indent="-285750">
              <a:buFont typeface="Wingdings" panose="05000000000000000000" pitchFamily="2" charset="2"/>
              <a:buChar char="Ø"/>
            </a:pPr>
            <a:r>
              <a:rPr lang="en-US" sz="2400" dirty="0" smtClean="0"/>
              <a:t>UML Diagrams</a:t>
            </a:r>
          </a:p>
        </p:txBody>
      </p:sp>
    </p:spTree>
    <p:extLst>
      <p:ext uri="{BB962C8B-B14F-4D97-AF65-F5344CB8AC3E}">
        <p14:creationId xmlns:p14="http://schemas.microsoft.com/office/powerpoint/2010/main" xmlns="" val="27311505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78775" y="712518"/>
            <a:ext cx="10450286" cy="5438899"/>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950274" y="748143"/>
            <a:ext cx="10212530" cy="5438899"/>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950027" y="724394"/>
            <a:ext cx="10284030" cy="5379522"/>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482" y="744625"/>
            <a:ext cx="4431914" cy="1879821"/>
          </a:xfrm>
        </p:spPr>
        <p:txBody>
          <a:bodyPr>
            <a:normAutofit/>
          </a:bodyPr>
          <a:lstStyle/>
          <a:p>
            <a:r>
              <a:rPr lang="en-US" sz="4800" i="1" dirty="0" smtClean="0">
                <a:latin typeface="Calibri" pitchFamily="34" charset="0"/>
                <a:ea typeface="Calibri" pitchFamily="34" charset="0"/>
                <a:cs typeface="Calibri" pitchFamily="34" charset="0"/>
              </a:rPr>
              <a:t>RESULTS</a:t>
            </a:r>
            <a:endParaRPr lang="en-US" sz="48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8" y="2410692"/>
            <a:ext cx="9592732" cy="1650670"/>
          </a:xfrm>
        </p:spPr>
        <p:txBody>
          <a:bodyPr/>
          <a:lstStyle/>
          <a:p>
            <a:pPr>
              <a:buFont typeface="Wingdings" pitchFamily="2" charset="2"/>
              <a:buChar char="Ø"/>
            </a:pPr>
            <a:r>
              <a:rPr lang="en-US" dirty="0" smtClean="0"/>
              <a:t>  This website provides a computerized version of library management system which will benefit the students as well as the staff of the library.</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099" y="946507"/>
            <a:ext cx="4764423" cy="1559187"/>
          </a:xfrm>
        </p:spPr>
        <p:txBody>
          <a:bodyPr>
            <a:normAutofit/>
          </a:bodyPr>
          <a:lstStyle/>
          <a:p>
            <a:r>
              <a:rPr lang="en-US" sz="4800" i="1" dirty="0" smtClean="0">
                <a:latin typeface="Calibri" pitchFamily="34" charset="0"/>
                <a:ea typeface="Calibri" pitchFamily="34" charset="0"/>
                <a:cs typeface="Calibri" pitchFamily="34" charset="0"/>
              </a:rPr>
              <a:t>Conclusion</a:t>
            </a:r>
            <a:endParaRPr lang="en-US" sz="48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878775" y="2410691"/>
            <a:ext cx="10426534" cy="2731325"/>
          </a:xfrm>
        </p:spPr>
        <p:txBody>
          <a:bodyPr>
            <a:normAutofit lnSpcReduction="10000"/>
          </a:bodyPr>
          <a:lstStyle/>
          <a:p>
            <a:endParaRPr lang="en-US" dirty="0" smtClean="0"/>
          </a:p>
          <a:p>
            <a:pPr>
              <a:buFont typeface="Wingdings" pitchFamily="2" charset="2"/>
              <a:buChar char="Ø"/>
            </a:pPr>
            <a:r>
              <a:rPr lang="en-US" dirty="0" smtClean="0"/>
              <a:t>  It makes entire process online where student can search books, staff can generate reports and do book transactions. </a:t>
            </a:r>
          </a:p>
          <a:p>
            <a:pPr>
              <a:buFont typeface="Wingdings" pitchFamily="2" charset="2"/>
              <a:buChar char="Ø"/>
            </a:pPr>
            <a:r>
              <a:rPr lang="en-US" dirty="0" smtClean="0"/>
              <a:t>  It also has a facility for student login where student can login and can see status of books issued as well request for book or give some suggestions.</a:t>
            </a:r>
          </a:p>
          <a:p>
            <a:pPr>
              <a:buFont typeface="Wingdings" pitchFamily="2" charset="2"/>
              <a:buChar char="Ø"/>
            </a:pPr>
            <a:r>
              <a:rPr lang="en-US" dirty="0" smtClean="0"/>
              <a:t>   It has a facility of teacher’s login where teachers can add lectures notes and also give necessary suggestion to library and also add info about workshops or events happening in our college or nearby college in the online notice board. </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686857"/>
            <a:ext cx="5314950" cy="1408643"/>
          </a:xfrm>
        </p:spPr>
        <p:txBody>
          <a:bodyPr>
            <a:normAutofit/>
          </a:bodyPr>
          <a:lstStyle/>
          <a:p>
            <a:r>
              <a:rPr lang="en-US" sz="4800" i="1" dirty="0" smtClean="0">
                <a:latin typeface="Calibri" pitchFamily="34" charset="0"/>
                <a:ea typeface="Calibri" pitchFamily="34" charset="0"/>
                <a:cs typeface="Calibri" pitchFamily="34" charset="0"/>
              </a:rPr>
              <a:t>Future Scope</a:t>
            </a:r>
            <a:endParaRPr lang="en-IN" sz="4800" i="1" dirty="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647700" y="1857375"/>
            <a:ext cx="10677525" cy="2675994"/>
          </a:xfrm>
        </p:spPr>
        <p:txBody>
          <a:bodyPr/>
          <a:lstStyle/>
          <a:p>
            <a:pPr marL="342900" indent="-342900">
              <a:buFont typeface="Wingdings" panose="05000000000000000000" pitchFamily="2" charset="2"/>
              <a:buChar char="Ø"/>
            </a:pPr>
            <a:r>
              <a:rPr lang="en-IN" dirty="0"/>
              <a:t>There is a future scope of this facility that many more features such as online lectures video </a:t>
            </a:r>
            <a:r>
              <a:rPr lang="en-IN" dirty="0" smtClean="0"/>
              <a:t>   tutorials </a:t>
            </a:r>
            <a:r>
              <a:rPr lang="en-IN" dirty="0"/>
              <a:t>can be added by teachers as well as online assignments submission facility , a feature Of group chat where students can discuss various issues of engineering can be added to this project thus making it more interactive more user friendly and project which </a:t>
            </a:r>
            <a:r>
              <a:rPr lang="en-IN" smtClean="0"/>
              <a:t>fullfills</a:t>
            </a:r>
            <a:r>
              <a:rPr lang="en-IN" dirty="0" smtClean="0"/>
              <a:t> </a:t>
            </a:r>
            <a:r>
              <a:rPr lang="en-IN" dirty="0"/>
              <a:t>each users need in the best way possible</a:t>
            </a:r>
            <a:r>
              <a:rPr lang="en-IN" dirty="0" smtClean="0"/>
              <a:t>.</a:t>
            </a:r>
            <a:endParaRPr lang="en-IN" dirty="0"/>
          </a:p>
        </p:txBody>
      </p:sp>
    </p:spTree>
    <p:extLst>
      <p:ext uri="{BB962C8B-B14F-4D97-AF65-F5344CB8AC3E}">
        <p14:creationId xmlns:p14="http://schemas.microsoft.com/office/powerpoint/2010/main" xmlns="" val="5843471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4408163" cy="1369182"/>
          </a:xfrm>
        </p:spPr>
        <p:txBody>
          <a:bodyPr>
            <a:normAutofit/>
          </a:bodyPr>
          <a:lstStyle/>
          <a:p>
            <a:r>
              <a:rPr lang="en-US" sz="4800" i="1" dirty="0" smtClean="0">
                <a:latin typeface="Calibri" pitchFamily="34" charset="0"/>
                <a:ea typeface="Calibri" pitchFamily="34" charset="0"/>
                <a:cs typeface="Calibri" pitchFamily="34" charset="0"/>
              </a:rPr>
              <a:t>References</a:t>
            </a:r>
            <a:endParaRPr lang="en-US" sz="48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8" y="2565069"/>
            <a:ext cx="9592732" cy="1710047"/>
          </a:xfrm>
        </p:spPr>
        <p:txBody>
          <a:bodyPr>
            <a:normAutofit lnSpcReduction="10000"/>
          </a:bodyPr>
          <a:lstStyle/>
          <a:p>
            <a:pPr>
              <a:buFont typeface="Wingdings" pitchFamily="2" charset="2"/>
              <a:buChar char="v"/>
            </a:pPr>
            <a:r>
              <a:rPr lang="en-US" dirty="0" smtClean="0">
                <a:hlinkClick r:id="rId2"/>
              </a:rPr>
              <a:t>  http</a:t>
            </a:r>
            <a:r>
              <a:rPr lang="en-US" dirty="0" smtClean="0">
                <a:solidFill>
                  <a:schemeClr val="tx1">
                    <a:lumMod val="95000"/>
                    <a:lumOff val="5000"/>
                  </a:schemeClr>
                </a:solidFill>
                <a:hlinkClick r:id="rId2"/>
              </a:rPr>
              <a:t>://www.w3schools.com/html/html_intro.asp</a:t>
            </a:r>
            <a:endParaRPr lang="en-US" dirty="0" smtClean="0">
              <a:solidFill>
                <a:schemeClr val="tx1">
                  <a:lumMod val="95000"/>
                  <a:lumOff val="5000"/>
                </a:schemeClr>
              </a:solidFill>
            </a:endParaRPr>
          </a:p>
          <a:p>
            <a:pPr>
              <a:buFont typeface="Wingdings" pitchFamily="2" charset="2"/>
              <a:buChar char="v"/>
            </a:pPr>
            <a:r>
              <a:rPr lang="en-US" dirty="0" smtClean="0">
                <a:solidFill>
                  <a:schemeClr val="tx1">
                    <a:lumMod val="95000"/>
                    <a:lumOff val="5000"/>
                  </a:schemeClr>
                </a:solidFill>
                <a:hlinkClick r:id="rId3"/>
              </a:rPr>
              <a:t> http://www.Udemy.com/css/css_background.asp</a:t>
            </a:r>
            <a:endParaRPr lang="en-US" dirty="0" smtClean="0">
              <a:solidFill>
                <a:schemeClr val="tx1">
                  <a:lumMod val="95000"/>
                  <a:lumOff val="5000"/>
                </a:schemeClr>
              </a:solidFill>
            </a:endParaRPr>
          </a:p>
          <a:p>
            <a:pPr>
              <a:buFont typeface="Wingdings" pitchFamily="2" charset="2"/>
              <a:buChar char="v"/>
            </a:pPr>
            <a:r>
              <a:rPr lang="en-US" dirty="0" smtClean="0">
                <a:solidFill>
                  <a:schemeClr val="tx1">
                    <a:lumMod val="95000"/>
                    <a:lumOff val="5000"/>
                  </a:schemeClr>
                </a:solidFill>
                <a:hlinkClick r:id="rId4"/>
              </a:rPr>
              <a:t>  http://www.w3schools.com/js/js_datatypes.asp</a:t>
            </a:r>
            <a:endParaRPr lang="en-US" dirty="0" smtClean="0">
              <a:solidFill>
                <a:schemeClr val="tx1">
                  <a:lumMod val="95000"/>
                  <a:lumOff val="5000"/>
                </a:schemeClr>
              </a:solidFill>
            </a:endParaRPr>
          </a:p>
          <a:p>
            <a:r>
              <a:rPr lang="en-US" dirty="0" smtClean="0"/>
              <a:t>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8" y="950026"/>
            <a:ext cx="6747602" cy="1591293"/>
          </a:xfrm>
        </p:spPr>
        <p:txBody>
          <a:bodyPr>
            <a:normAutofit/>
          </a:bodyPr>
          <a:lstStyle/>
          <a:p>
            <a:r>
              <a:rPr lang="en-US" sz="4800" i="1" dirty="0" smtClean="0">
                <a:latin typeface="Calibri" pitchFamily="34" charset="0"/>
                <a:ea typeface="Calibri" pitchFamily="34" charset="0"/>
                <a:cs typeface="Calibri" pitchFamily="34" charset="0"/>
              </a:rPr>
              <a:t>GITHUB LINK</a:t>
            </a:r>
            <a:endParaRPr lang="en-US" sz="4800" i="1" dirty="0">
              <a:latin typeface="Calibri" pitchFamily="34" charset="0"/>
              <a:ea typeface="Calibri" pitchFamily="34" charset="0"/>
              <a:cs typeface="Calibri" pitchFamily="34" charset="0"/>
            </a:endParaRPr>
          </a:p>
        </p:txBody>
      </p:sp>
      <p:sp>
        <p:nvSpPr>
          <p:cNvPr id="3" name="Text Placeholder 2"/>
          <p:cNvSpPr>
            <a:spLocks noGrp="1"/>
          </p:cNvSpPr>
          <p:nvPr>
            <p:ph type="body" idx="1"/>
          </p:nvPr>
        </p:nvSpPr>
        <p:spPr>
          <a:xfrm>
            <a:off x="1303868" y="2553195"/>
            <a:ext cx="9592732" cy="1496291"/>
          </a:xfrm>
        </p:spPr>
        <p:txBody>
          <a:bodyPr/>
          <a:lstStyle/>
          <a:p>
            <a:r>
              <a:rPr lang="en-US" dirty="0" smtClean="0">
                <a:solidFill>
                  <a:srgbClr val="7EC234"/>
                </a:solidFill>
              </a:rPr>
              <a:t>https://github.com/Anu-Lingampalli/E-LIBRARY</a:t>
            </a:r>
            <a:endParaRPr lang="en-US" dirty="0">
              <a:solidFill>
                <a:srgbClr val="7EC23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2486025" y="1552574"/>
            <a:ext cx="7239000" cy="3733801"/>
          </a:xfrm>
          <a:prstGeom prst="rect">
            <a:avLst/>
          </a:prstGeom>
        </p:spPr>
      </p:pic>
      <p:sp>
        <p:nvSpPr>
          <p:cNvPr id="2" name="Title 1"/>
          <p:cNvSpPr>
            <a:spLocks noGrp="1"/>
          </p:cNvSpPr>
          <p:nvPr>
            <p:ph type="ctrTitle"/>
          </p:nvPr>
        </p:nvSpPr>
        <p:spPr/>
        <p:txBody>
          <a:bodyPr/>
          <a:lstStyle/>
          <a:p>
            <a:r>
              <a:rPr lang="en-IN" dirty="0" smtClean="0">
                <a:solidFill>
                  <a:schemeClr val="bg1"/>
                </a:solidFill>
              </a:rPr>
              <a:t>  .</a:t>
            </a:r>
            <a:endParaRPr lang="en-IN" dirty="0">
              <a:solidFill>
                <a:schemeClr val="bg1"/>
              </a:solidFill>
            </a:endParaRPr>
          </a:p>
        </p:txBody>
      </p:sp>
      <p:sp>
        <p:nvSpPr>
          <p:cNvPr id="3" name="Subtitle 2"/>
          <p:cNvSpPr>
            <a:spLocks noGrp="1"/>
          </p:cNvSpPr>
          <p:nvPr>
            <p:ph type="subTitle" idx="1"/>
          </p:nvPr>
        </p:nvSpPr>
        <p:spPr/>
        <p:txBody>
          <a:bodyPr/>
          <a:lstStyle/>
          <a:p>
            <a:r>
              <a:rPr lang="en-IN" dirty="0" smtClean="0"/>
              <a:t>      .</a:t>
            </a:r>
            <a:endParaRPr lang="en-IN" dirty="0"/>
          </a:p>
        </p:txBody>
      </p:sp>
    </p:spTree>
    <p:extLst>
      <p:ext uri="{BB962C8B-B14F-4D97-AF65-F5344CB8AC3E}">
        <p14:creationId xmlns:p14="http://schemas.microsoft.com/office/powerpoint/2010/main" xmlns="" val="2127330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93760" y="2104302"/>
            <a:ext cx="7450239" cy="2308324"/>
          </a:xfrm>
          <a:prstGeom prst="rect">
            <a:avLst/>
          </a:prstGeom>
        </p:spPr>
        <p:txBody>
          <a:bodyPr wrap="square">
            <a:spAutoFit/>
          </a:bodyPr>
          <a:lstStyle/>
          <a:p>
            <a:pPr marL="285750" indent="-285750">
              <a:buFont typeface="Wingdings" panose="05000000000000000000" pitchFamily="2" charset="2"/>
              <a:buChar char="Ø"/>
            </a:pPr>
            <a:r>
              <a:rPr lang="en-US" sz="2400" dirty="0" smtClean="0"/>
              <a:t>Sample Code</a:t>
            </a:r>
            <a:endParaRPr lang="en-IN" sz="2400" dirty="0" smtClean="0"/>
          </a:p>
          <a:p>
            <a:pPr marL="285750" indent="-285750">
              <a:buFont typeface="Wingdings" panose="05000000000000000000" pitchFamily="2" charset="2"/>
              <a:buChar char="Ø"/>
            </a:pPr>
            <a:r>
              <a:rPr lang="en-US" sz="2400" dirty="0" smtClean="0"/>
              <a:t>Results</a:t>
            </a:r>
          </a:p>
          <a:p>
            <a:pPr marL="285750" indent="-285750">
              <a:buFont typeface="Wingdings" panose="05000000000000000000" pitchFamily="2" charset="2"/>
              <a:buChar char="Ø"/>
            </a:pPr>
            <a:r>
              <a:rPr lang="en-US" sz="2400" dirty="0" smtClean="0"/>
              <a:t>Conclusion</a:t>
            </a:r>
          </a:p>
          <a:p>
            <a:pPr marL="285750" indent="-285750">
              <a:buFont typeface="Wingdings" panose="05000000000000000000" pitchFamily="2" charset="2"/>
              <a:buChar char="Ø"/>
            </a:pPr>
            <a:r>
              <a:rPr lang="en-US" sz="2400" dirty="0" smtClean="0"/>
              <a:t>Future Scope</a:t>
            </a:r>
          </a:p>
          <a:p>
            <a:pPr marL="285750" indent="-285750">
              <a:buFont typeface="Wingdings" panose="05000000000000000000" pitchFamily="2" charset="2"/>
              <a:buChar char="Ø"/>
            </a:pPr>
            <a:r>
              <a:rPr lang="en-US" sz="2400" dirty="0" smtClean="0"/>
              <a:t>References</a:t>
            </a:r>
          </a:p>
          <a:p>
            <a:pPr marL="285750" indent="-285750">
              <a:buFont typeface="Wingdings" panose="05000000000000000000" pitchFamily="2" charset="2"/>
              <a:buChar char="Ø"/>
            </a:pPr>
            <a:r>
              <a:rPr lang="en-US" sz="2400" dirty="0" err="1" smtClean="0"/>
              <a:t>Github</a:t>
            </a:r>
            <a:r>
              <a:rPr lang="en-US" sz="2400" dirty="0" smtClean="0"/>
              <a:t> Link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057" y="1358537"/>
            <a:ext cx="2353492" cy="1898469"/>
          </a:xfrm>
        </p:spPr>
        <p:txBody>
          <a:bodyPr>
            <a:normAutofit fontScale="90000"/>
          </a:bodyPr>
          <a:lstStyle/>
          <a:p>
            <a:r>
              <a:rPr lang="en-US" sz="4000" i="1" dirty="0" smtClean="0">
                <a:latin typeface="Calibri" panose="020F0502020204030204" pitchFamily="34" charset="0"/>
                <a:cs typeface="Calibri" panose="020F0502020204030204" pitchFamily="34" charset="0"/>
              </a:rPr>
              <a:t>ABSTRACT</a:t>
            </a:r>
            <a:br>
              <a:rPr lang="en-US" sz="4000" i="1" dirty="0" smtClean="0">
                <a:latin typeface="Calibri" panose="020F0502020204030204" pitchFamily="34" charset="0"/>
                <a:cs typeface="Calibri" panose="020F0502020204030204" pitchFamily="34" charset="0"/>
              </a:rPr>
            </a:br>
            <a:r>
              <a:rPr lang="en-US" sz="3200" i="1" dirty="0">
                <a:latin typeface="Calibri" panose="020F0502020204030204" pitchFamily="34" charset="0"/>
                <a:cs typeface="Calibri" panose="020F0502020204030204" pitchFamily="34" charset="0"/>
              </a:rPr>
              <a:t/>
            </a:r>
            <a:br>
              <a:rPr lang="en-US" sz="3200" i="1" dirty="0">
                <a:latin typeface="Calibri" panose="020F0502020204030204" pitchFamily="34" charset="0"/>
                <a:cs typeface="Calibri" panose="020F0502020204030204" pitchFamily="34" charset="0"/>
              </a:rPr>
            </a:br>
            <a:r>
              <a:rPr lang="en-US" sz="3200" i="1" dirty="0" smtClean="0">
                <a:latin typeface="Calibri" panose="020F0502020204030204" pitchFamily="34" charset="0"/>
                <a:cs typeface="Calibri" panose="020F0502020204030204" pitchFamily="34" charset="0"/>
              </a:rPr>
              <a:t/>
            </a:r>
            <a:br>
              <a:rPr lang="en-US" sz="3200" i="1" dirty="0" smtClean="0">
                <a:latin typeface="Calibri" panose="020F0502020204030204" pitchFamily="34" charset="0"/>
                <a:cs typeface="Calibri" panose="020F0502020204030204" pitchFamily="34" charset="0"/>
              </a:rPr>
            </a:br>
            <a:r>
              <a:rPr lang="en-US" sz="3200" i="1" dirty="0" smtClean="0">
                <a:latin typeface="Calibri" panose="020F0502020204030204" pitchFamily="34" charset="0"/>
                <a:cs typeface="Calibri" panose="020F0502020204030204" pitchFamily="34" charset="0"/>
              </a:rPr>
              <a:t/>
            </a:r>
            <a:br>
              <a:rPr lang="en-US" sz="3200" i="1" dirty="0" smtClean="0">
                <a:latin typeface="Calibri" panose="020F0502020204030204" pitchFamily="34" charset="0"/>
                <a:cs typeface="Calibri" panose="020F0502020204030204" pitchFamily="34" charset="0"/>
              </a:rPr>
            </a:br>
            <a:endParaRPr lang="en-IN" dirty="0"/>
          </a:p>
        </p:txBody>
      </p:sp>
      <p:pic>
        <p:nvPicPr>
          <p:cNvPr id="5" name="Picture Placeholder 4"/>
          <p:cNvPicPr>
            <a:picLocks noGrp="1" noChangeAspect="1"/>
          </p:cNvPicPr>
          <p:nvPr>
            <p:ph type="pic" idx="1"/>
          </p:nvPr>
        </p:nvPicPr>
        <p:blipFill rotWithShape="1">
          <a:blip r:embed="rId2"/>
          <a:srcRect l="23824" r="25939"/>
          <a:stretch/>
        </p:blipFill>
        <p:spPr>
          <a:xfrm>
            <a:off x="8191500" y="1472564"/>
            <a:ext cx="3198000" cy="3753395"/>
          </a:xfrm>
          <a:prstGeom prst="rect">
            <a:avLst/>
          </a:prstGeom>
        </p:spPr>
      </p:pic>
      <p:sp>
        <p:nvSpPr>
          <p:cNvPr id="4" name="Text Placeholder 3"/>
          <p:cNvSpPr>
            <a:spLocks noGrp="1"/>
          </p:cNvSpPr>
          <p:nvPr>
            <p:ph type="body" sz="half" idx="2"/>
          </p:nvPr>
        </p:nvSpPr>
        <p:spPr>
          <a:xfrm>
            <a:off x="289773" y="1793965"/>
            <a:ext cx="7979230" cy="5320938"/>
          </a:xfrm>
        </p:spPr>
        <p:txBody>
          <a:bodyPr>
            <a:normAutofit/>
          </a:bodyPr>
          <a:lstStyle/>
          <a:p>
            <a:pPr marL="742950" lvl="1" indent="-285750">
              <a:buFont typeface="Arial" panose="020B0604020202020204" pitchFamily="34" charset="0"/>
              <a:buChar char="•"/>
            </a:pPr>
            <a:r>
              <a:rPr lang="en-US" sz="2000" dirty="0"/>
              <a:t>Digital libraries are considered  as  the  most  complex  form  of  data  systems  that  associate  with  the  digital  document  preservation, distributed  database  management,  hypertext,  filtering,  information  retrieval,  and  selective  dissemination  of information</a:t>
            </a:r>
            <a:r>
              <a:rPr lang="en-US" sz="2000" dirty="0" smtClean="0"/>
              <a:t>.</a:t>
            </a:r>
          </a:p>
          <a:p>
            <a:pPr marL="742950" lvl="1" indent="-285750">
              <a:buFont typeface="Arial" panose="020B0604020202020204" pitchFamily="34" charset="0"/>
              <a:buChar char="•"/>
            </a:pPr>
            <a:r>
              <a:rPr lang="en-US" sz="2000" dirty="0"/>
              <a:t>This project provides information to the audience on the subject matter in terms of what has been already discovered and explored on the importance of Digital Library and what all can be further </a:t>
            </a:r>
            <a:r>
              <a:rPr lang="en-US" sz="2000" dirty="0" smtClean="0"/>
              <a:t>explored.</a:t>
            </a:r>
          </a:p>
          <a:p>
            <a:pPr marL="742950" lvl="1" indent="-285750">
              <a:buFont typeface="Arial" panose="020B0604020202020204" pitchFamily="34" charset="0"/>
              <a:buChar char="•"/>
            </a:pPr>
            <a:r>
              <a:rPr lang="en-US" sz="2000" dirty="0" smtClean="0"/>
              <a:t>The </a:t>
            </a:r>
            <a:r>
              <a:rPr lang="en-US" sz="2000" dirty="0"/>
              <a:t>idea is to brief the readers about the concept of library resources shifted into digital libraries with the help of technology and its growth sourced from already  existing  literature.  </a:t>
            </a:r>
            <a:endParaRPr lang="en-IN" sz="2000" dirty="0"/>
          </a:p>
        </p:txBody>
      </p:sp>
    </p:spTree>
    <p:extLst>
      <p:ext uri="{BB962C8B-B14F-4D97-AF65-F5344CB8AC3E}">
        <p14:creationId xmlns:p14="http://schemas.microsoft.com/office/powerpoint/2010/main" xmlns="" val="1956669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4" y="283632"/>
            <a:ext cx="5257801" cy="1287993"/>
          </a:xfrm>
        </p:spPr>
        <p:txBody>
          <a:bodyPr>
            <a:normAutofit/>
          </a:bodyPr>
          <a:lstStyle/>
          <a:p>
            <a:r>
              <a:rPr lang="en-US" sz="4000" b="1" dirty="0">
                <a:solidFill>
                  <a:schemeClr val="tx1">
                    <a:lumMod val="95000"/>
                    <a:lumOff val="5000"/>
                  </a:schemeClr>
                </a:solidFill>
                <a:latin typeface="Calibri" panose="020F0502020204030204" pitchFamily="34" charset="0"/>
                <a:cs typeface="Calibri" panose="020F0502020204030204" pitchFamily="34" charset="0"/>
              </a:rPr>
              <a:t>Existing system</a:t>
            </a:r>
            <a:endParaRPr lang="en-IN" sz="4000" dirty="0">
              <a:latin typeface="Calibri" panose="020F0502020204030204" pitchFamily="34" charset="0"/>
              <a:cs typeface="Calibri" panose="020F0502020204030204" pitchFamily="34" charset="0"/>
            </a:endParaRPr>
          </a:p>
        </p:txBody>
      </p:sp>
      <p:pic>
        <p:nvPicPr>
          <p:cNvPr id="6" name="Picture Placeholder 5"/>
          <p:cNvPicPr>
            <a:picLocks noGrp="1" noChangeAspect="1"/>
          </p:cNvPicPr>
          <p:nvPr>
            <p:ph type="pic" idx="1"/>
          </p:nvPr>
        </p:nvPicPr>
        <p:blipFill rotWithShape="1">
          <a:blip r:embed="rId2"/>
          <a:srcRect l="15128" r="20214"/>
          <a:stretch/>
        </p:blipFill>
        <p:spPr>
          <a:xfrm>
            <a:off x="5886450" y="927628"/>
            <a:ext cx="5486399" cy="4775200"/>
          </a:xfrm>
          <a:prstGeom prst="rect">
            <a:avLst/>
          </a:prstGeom>
        </p:spPr>
      </p:pic>
      <p:sp>
        <p:nvSpPr>
          <p:cNvPr id="4" name="Text Placeholder 3"/>
          <p:cNvSpPr>
            <a:spLocks noGrp="1"/>
          </p:cNvSpPr>
          <p:nvPr>
            <p:ph type="body" sz="half" idx="2"/>
          </p:nvPr>
        </p:nvSpPr>
        <p:spPr>
          <a:xfrm>
            <a:off x="581025" y="2400300"/>
            <a:ext cx="5153025" cy="3026832"/>
          </a:xfrm>
        </p:spPr>
        <p:txBody>
          <a:bodyPr>
            <a:normAutofit/>
          </a:bodyPr>
          <a:lstStyle/>
          <a:p>
            <a:pPr marL="285750" indent="-285750">
              <a:buFont typeface="Arial" panose="020B0604020202020204" pitchFamily="34" charset="0"/>
              <a:buChar char="•"/>
            </a:pPr>
            <a:r>
              <a:rPr lang="en-US" sz="2400" dirty="0"/>
              <a:t>Concept of digital libraries has existed from the 20th Century. </a:t>
            </a:r>
            <a:endParaRPr lang="en-US" sz="2400" dirty="0" smtClean="0"/>
          </a:p>
          <a:p>
            <a:pPr marL="285750" indent="-285750">
              <a:buFont typeface="Arial" panose="020B0604020202020204" pitchFamily="34" charset="0"/>
              <a:buChar char="•"/>
            </a:pPr>
            <a:r>
              <a:rPr lang="en-US" sz="2400" dirty="0"/>
              <a:t>They are  not only the digital corresponding </a:t>
            </a:r>
            <a:r>
              <a:rPr lang="en-US" sz="2400" dirty="0" smtClean="0"/>
              <a:t>entity </a:t>
            </a:r>
            <a:r>
              <a:rPr lang="en-US" sz="2400" dirty="0"/>
              <a:t>of traditional (physical) libraries </a:t>
            </a:r>
            <a:r>
              <a:rPr lang="en-US" sz="2400" dirty="0" smtClean="0"/>
              <a:t>but they </a:t>
            </a:r>
            <a:r>
              <a:rPr lang="en-US" sz="2400" dirty="0"/>
              <a:t>have become involved in networking systems. </a:t>
            </a:r>
            <a:endParaRPr lang="en-IN" sz="2400" dirty="0"/>
          </a:p>
        </p:txBody>
      </p:sp>
    </p:spTree>
    <p:extLst>
      <p:ext uri="{BB962C8B-B14F-4D97-AF65-F5344CB8AC3E}">
        <p14:creationId xmlns:p14="http://schemas.microsoft.com/office/powerpoint/2010/main" xmlns="" val="3967415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tx1">
                    <a:lumMod val="95000"/>
                    <a:lumOff val="5000"/>
                  </a:schemeClr>
                </a:solidFill>
              </a:rPr>
              <a:t>Disadvantages of </a:t>
            </a:r>
            <a:r>
              <a:rPr lang="en-US" b="1" i="1" dirty="0" smtClean="0">
                <a:solidFill>
                  <a:schemeClr val="tx1">
                    <a:lumMod val="95000"/>
                    <a:lumOff val="5000"/>
                  </a:schemeClr>
                </a:solidFill>
              </a:rPr>
              <a:t>Existing </a:t>
            </a:r>
            <a:r>
              <a:rPr lang="en-US" b="1" i="1" dirty="0">
                <a:solidFill>
                  <a:schemeClr val="tx1">
                    <a:lumMod val="95000"/>
                    <a:lumOff val="5000"/>
                  </a:schemeClr>
                </a:solidFill>
              </a:rPr>
              <a:t>system</a:t>
            </a:r>
            <a:endParaRPr lang="en-IN" i="1"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Physical Boundary</a:t>
            </a:r>
          </a:p>
          <a:p>
            <a:pPr>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Available for Specific Time period</a:t>
            </a:r>
          </a:p>
          <a:p>
            <a:pPr>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Worries about Misplaced or Stolen</a:t>
            </a:r>
          </a:p>
          <a:p>
            <a:pPr>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Lack of Books</a:t>
            </a:r>
          </a:p>
          <a:p>
            <a:pPr>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High Cost to buy books</a:t>
            </a:r>
          </a:p>
          <a:p>
            <a:pPr>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Penalty for late return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939153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1" y="153457"/>
            <a:ext cx="6241816" cy="2379132"/>
          </a:xfrm>
        </p:spPr>
        <p:txBody>
          <a:bodyPr>
            <a:normAutofit/>
          </a:bodyPr>
          <a:lstStyle/>
          <a:p>
            <a:r>
              <a:rPr lang="en-US" sz="3600" i="1" dirty="0" smtClean="0">
                <a:latin typeface="Cambria" panose="02040503050406030204" pitchFamily="18" charset="0"/>
                <a:ea typeface="Cambria" panose="02040503050406030204" pitchFamily="18" charset="0"/>
              </a:rPr>
              <a:t>Proposed System</a:t>
            </a:r>
            <a:r>
              <a:rPr lang="en-IN" sz="3600" i="1" dirty="0">
                <a:latin typeface="Cambria" panose="02040503050406030204" pitchFamily="18" charset="0"/>
                <a:ea typeface="Cambria" panose="02040503050406030204" pitchFamily="18" charset="0"/>
              </a:rPr>
              <a:t/>
            </a:r>
            <a:br>
              <a:rPr lang="en-IN" sz="3600" i="1" dirty="0">
                <a:latin typeface="Cambria" panose="02040503050406030204" pitchFamily="18" charset="0"/>
                <a:ea typeface="Cambria" panose="02040503050406030204" pitchFamily="18" charset="0"/>
              </a:rPr>
            </a:br>
            <a:r>
              <a:rPr lang="en-IN" sz="3600" i="1" dirty="0" smtClean="0">
                <a:latin typeface="Cambria" panose="02040503050406030204" pitchFamily="18" charset="0"/>
                <a:ea typeface="Cambria" panose="02040503050406030204" pitchFamily="18" charset="0"/>
              </a:rPr>
              <a:t/>
            </a:r>
            <a:br>
              <a:rPr lang="en-IN" sz="3600" i="1" dirty="0" smtClean="0">
                <a:latin typeface="Cambria" panose="02040503050406030204" pitchFamily="18" charset="0"/>
                <a:ea typeface="Cambria" panose="02040503050406030204" pitchFamily="18" charset="0"/>
              </a:rPr>
            </a:br>
            <a:endParaRPr lang="en-IN" sz="3600" i="1" dirty="0">
              <a:latin typeface="Cambria" panose="02040503050406030204" pitchFamily="18" charset="0"/>
              <a:ea typeface="Cambria" panose="02040503050406030204" pitchFamily="18" charset="0"/>
            </a:endParaRPr>
          </a:p>
        </p:txBody>
      </p:sp>
      <p:pic>
        <p:nvPicPr>
          <p:cNvPr id="5" name="Picture Placeholder 4"/>
          <p:cNvPicPr>
            <a:picLocks noGrp="1" noChangeAspect="1"/>
          </p:cNvPicPr>
          <p:nvPr>
            <p:ph type="pic" idx="1"/>
          </p:nvPr>
        </p:nvPicPr>
        <p:blipFill rotWithShape="1">
          <a:blip r:embed="rId2"/>
          <a:srcRect l="14703" r="25836"/>
          <a:stretch/>
        </p:blipFill>
        <p:spPr>
          <a:xfrm>
            <a:off x="6877050" y="1031875"/>
            <a:ext cx="4467225" cy="4775200"/>
          </a:xfrm>
          <a:prstGeom prst="rect">
            <a:avLst/>
          </a:prstGeom>
        </p:spPr>
      </p:pic>
      <p:sp>
        <p:nvSpPr>
          <p:cNvPr id="4" name="Text Placeholder 3"/>
          <p:cNvSpPr>
            <a:spLocks noGrp="1"/>
          </p:cNvSpPr>
          <p:nvPr>
            <p:ph type="body" sz="half" idx="2"/>
          </p:nvPr>
        </p:nvSpPr>
        <p:spPr>
          <a:xfrm>
            <a:off x="762000" y="1895475"/>
            <a:ext cx="5934075" cy="4562475"/>
          </a:xfrm>
        </p:spPr>
        <p:txBody>
          <a:bodyPr>
            <a:normAutofit/>
          </a:bodyPr>
          <a:lstStyle/>
          <a:p>
            <a:pPr marL="285750" indent="-285750">
              <a:buFont typeface="Arial" panose="020B0604020202020204" pitchFamily="34" charset="0"/>
              <a:buChar char="•"/>
            </a:pPr>
            <a:r>
              <a:rPr lang="en-US" sz="2400" dirty="0"/>
              <a:t>The designing of innovative models and architectures are transforming this combination of information along with user  requirements  for  giving improved  well-versed  decisions  and  enriching  the  customer  experience</a:t>
            </a:r>
            <a:r>
              <a:rPr lang="en-US" sz="2400" dirty="0" smtClean="0"/>
              <a: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It </a:t>
            </a:r>
            <a:r>
              <a:rPr lang="en-US" sz="2400" dirty="0"/>
              <a:t>facilitates  a  reliable  platform for  exchanging  services  and  transactions through  a disseminated network. </a:t>
            </a:r>
            <a:endParaRPr lang="en-IN" sz="2400" dirty="0"/>
          </a:p>
        </p:txBody>
      </p:sp>
    </p:spTree>
    <p:extLst>
      <p:ext uri="{BB962C8B-B14F-4D97-AF65-F5344CB8AC3E}">
        <p14:creationId xmlns:p14="http://schemas.microsoft.com/office/powerpoint/2010/main" xmlns="" val="2557001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5009093"/>
          </a:xfrm>
        </p:spPr>
        <p:txBody>
          <a:bodyPr>
            <a:normAutofit fontScale="90000"/>
          </a:bodyPr>
          <a:lstStyle/>
          <a:p>
            <a:r>
              <a:rPr lang="en-US" b="1" i="1" dirty="0" smtClean="0">
                <a:solidFill>
                  <a:schemeClr val="tx1">
                    <a:lumMod val="95000"/>
                    <a:lumOff val="5000"/>
                  </a:schemeClr>
                </a:solidFill>
              </a:rPr>
              <a:t>Advantages of Proposed System</a:t>
            </a:r>
            <a:br>
              <a:rPr lang="en-US" b="1" i="1" dirty="0" smtClean="0">
                <a:solidFill>
                  <a:schemeClr val="tx1">
                    <a:lumMod val="95000"/>
                    <a:lumOff val="5000"/>
                  </a:schemeClr>
                </a:solidFill>
              </a:rPr>
            </a:br>
            <a:r>
              <a:rPr lang="en-US" b="1" i="1" dirty="0">
                <a:solidFill>
                  <a:schemeClr val="tx1">
                    <a:lumMod val="95000"/>
                    <a:lumOff val="5000"/>
                  </a:schemeClr>
                </a:solidFill>
              </a:rPr>
              <a:t/>
            </a:r>
            <a:br>
              <a:rPr lang="en-US" b="1" i="1" dirty="0">
                <a:solidFill>
                  <a:schemeClr val="tx1">
                    <a:lumMod val="95000"/>
                    <a:lumOff val="5000"/>
                  </a:schemeClr>
                </a:solidFill>
              </a:rPr>
            </a:br>
            <a:r>
              <a:rPr lang="en-US" sz="4000" dirty="0" smtClean="0"/>
              <a:t/>
            </a:r>
            <a:br>
              <a:rPr lang="en-US" sz="4000" dirty="0" smtClean="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endParaRPr lang="en-IN" sz="4000" dirty="0"/>
          </a:p>
        </p:txBody>
      </p:sp>
      <p:pic>
        <p:nvPicPr>
          <p:cNvPr id="4" name="Picture 3"/>
          <p:cNvPicPr>
            <a:picLocks noChangeAspect="1"/>
          </p:cNvPicPr>
          <p:nvPr/>
        </p:nvPicPr>
        <p:blipFill>
          <a:blip r:embed="rId2"/>
          <a:stretch>
            <a:fillRect/>
          </a:stretch>
        </p:blipFill>
        <p:spPr>
          <a:xfrm>
            <a:off x="1209675" y="1704975"/>
            <a:ext cx="9944100" cy="4391025"/>
          </a:xfrm>
          <a:prstGeom prst="rect">
            <a:avLst/>
          </a:prstGeom>
        </p:spPr>
      </p:pic>
    </p:spTree>
    <p:extLst>
      <p:ext uri="{BB962C8B-B14F-4D97-AF65-F5344CB8AC3E}">
        <p14:creationId xmlns:p14="http://schemas.microsoft.com/office/powerpoint/2010/main" xmlns="" val="4703363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9700" y="908135"/>
            <a:ext cx="9591675" cy="830997"/>
          </a:xfrm>
          <a:prstGeom prst="rect">
            <a:avLst/>
          </a:prstGeom>
        </p:spPr>
        <p:txBody>
          <a:bodyPr wrap="square">
            <a:spAutoFit/>
          </a:bodyPr>
          <a:lstStyle/>
          <a:p>
            <a:pPr algn="just">
              <a:lnSpc>
                <a:spcPct val="150000"/>
              </a:lnSpc>
            </a:pPr>
            <a:r>
              <a:rPr lang="en-US" sz="3200" b="1" i="1" u="sng" dirty="0">
                <a:latin typeface="Times New Roman" panose="02020603050405020304" pitchFamily="18" charset="0"/>
                <a:ea typeface="Times New Roman" panose="02020603050405020304" pitchFamily="18" charset="0"/>
              </a:rPr>
              <a:t>HARDWARE </a:t>
            </a:r>
            <a:r>
              <a:rPr lang="en-US" sz="3200" b="1" i="1" u="sng" dirty="0" smtClean="0">
                <a:latin typeface="Times New Roman" panose="02020603050405020304" pitchFamily="18" charset="0"/>
                <a:ea typeface="Times New Roman" panose="02020603050405020304" pitchFamily="18" charset="0"/>
              </a:rPr>
              <a:t> &amp;  </a:t>
            </a:r>
            <a:r>
              <a:rPr lang="en-US" sz="3200" b="1" i="1" u="sng" dirty="0">
                <a:latin typeface="Times New Roman" panose="02020603050405020304" pitchFamily="18" charset="0"/>
                <a:ea typeface="Times New Roman" panose="02020603050405020304" pitchFamily="18" charset="0"/>
              </a:rPr>
              <a:t>SOFTWARE </a:t>
            </a:r>
            <a:r>
              <a:rPr lang="en-US" sz="3200" b="1" i="1" u="sng" dirty="0" smtClean="0">
                <a:latin typeface="Times New Roman" panose="02020603050405020304" pitchFamily="18" charset="0"/>
                <a:ea typeface="Times New Roman" panose="02020603050405020304" pitchFamily="18" charset="0"/>
              </a:rPr>
              <a:t>REQUIREMENTS</a:t>
            </a:r>
            <a:endParaRPr lang="en-IN" sz="3200" i="1" u="sng"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1247775" y="2650591"/>
            <a:ext cx="6096000" cy="1975926"/>
          </a:xfrm>
          <a:prstGeom prst="rect">
            <a:avLst/>
          </a:prstGeom>
        </p:spPr>
        <p:txBody>
          <a:bodyPr>
            <a:spAutoFit/>
          </a:body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HARDWARE REQUIRMENTS :</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System   		:  	i3 or above.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Ram   		:  	 4 GB. </a:t>
            </a:r>
            <a:endParaRPr lang="en-IN" sz="14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dirty="0" smtClean="0">
                <a:latin typeface="Times New Roman" panose="02020603050405020304" pitchFamily="18" charset="0"/>
                <a:ea typeface="Times New Roman" panose="02020603050405020304" pitchFamily="18" charset="0"/>
              </a:rPr>
              <a:t>Hard </a:t>
            </a:r>
            <a:r>
              <a:rPr lang="en-IN" dirty="0">
                <a:latin typeface="Times New Roman" panose="02020603050405020304" pitchFamily="18" charset="0"/>
                <a:ea typeface="Times New Roman" panose="02020603050405020304" pitchFamily="18" charset="0"/>
              </a:rPr>
              <a:t>Disk          </a:t>
            </a:r>
            <a:r>
              <a:rPr lang="en-IN" dirty="0" smtClean="0">
                <a:latin typeface="Times New Roman" panose="02020603050405020304" pitchFamily="18" charset="0"/>
                <a:ea typeface="Times New Roman" panose="02020603050405020304" pitchFamily="18" charset="0"/>
              </a:rPr>
              <a:t>:        40 </a:t>
            </a:r>
            <a:r>
              <a:rPr lang="en-IN" dirty="0">
                <a:latin typeface="Times New Roman" panose="02020603050405020304" pitchFamily="18" charset="0"/>
                <a:ea typeface="Times New Roman" panose="02020603050405020304" pitchFamily="18" charset="0"/>
              </a:rPr>
              <a:t>GB</a:t>
            </a:r>
            <a:endParaRPr lang="en-IN" dirty="0"/>
          </a:p>
        </p:txBody>
      </p:sp>
      <p:sp>
        <p:nvSpPr>
          <p:cNvPr id="5" name="Rectangle 4"/>
          <p:cNvSpPr/>
          <p:nvPr/>
        </p:nvSpPr>
        <p:spPr>
          <a:xfrm>
            <a:off x="5667375" y="2650591"/>
            <a:ext cx="6096000" cy="1600438"/>
          </a:xfrm>
          <a:prstGeom prst="rect">
            <a:avLst/>
          </a:prstGeom>
        </p:spPr>
        <p:txBody>
          <a:bodyPr>
            <a:spAutoFit/>
          </a:bodyPr>
          <a:lstStyle/>
          <a:p>
            <a:r>
              <a:rPr lang="en-US" sz="2000" b="1" dirty="0"/>
              <a:t>SOFTWARE REQUIRMENTS </a:t>
            </a:r>
            <a:r>
              <a:rPr lang="en-US" sz="2000" b="1" dirty="0" smtClean="0"/>
              <a:t>:</a:t>
            </a:r>
          </a:p>
          <a:p>
            <a:endParaRPr lang="en-US" dirty="0"/>
          </a:p>
          <a:p>
            <a:r>
              <a:rPr lang="en-US" dirty="0"/>
              <a:t>•	</a:t>
            </a:r>
            <a:r>
              <a:rPr lang="en-US" sz="2000" dirty="0">
                <a:latin typeface="Calibri" panose="020F0502020204030204" pitchFamily="34" charset="0"/>
                <a:cs typeface="Calibri" panose="020F0502020204030204" pitchFamily="34" charset="0"/>
              </a:rPr>
              <a:t>Operating system  	:  	Windows8 or </a:t>
            </a:r>
            <a:r>
              <a:rPr lang="en-US" sz="2000" dirty="0" smtClean="0">
                <a:latin typeface="Calibri" panose="020F0502020204030204" pitchFamily="34" charset="0"/>
                <a:cs typeface="Calibri" panose="020F0502020204030204" pitchFamily="34" charset="0"/>
              </a:rPr>
              <a:t>Above</a:t>
            </a:r>
          </a:p>
          <a:p>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  Coding </a:t>
            </a:r>
            <a:r>
              <a:rPr lang="en-US" sz="2000" dirty="0">
                <a:latin typeface="Calibri" panose="020F0502020204030204" pitchFamily="34" charset="0"/>
                <a:cs typeface="Calibri" panose="020F0502020204030204" pitchFamily="34" charset="0"/>
              </a:rPr>
              <a:t>Language </a:t>
            </a:r>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 	python</a:t>
            </a:r>
          </a:p>
        </p:txBody>
      </p:sp>
      <p:graphicFrame>
        <p:nvGraphicFramePr>
          <p:cNvPr id="8" name="Table 7"/>
          <p:cNvGraphicFramePr>
            <a:graphicFrameLocks noGrp="1"/>
          </p:cNvGraphicFramePr>
          <p:nvPr>
            <p:extLst>
              <p:ext uri="{D42A27DB-BD31-4B8C-83A1-F6EECF244321}">
                <p14:modId xmlns:p14="http://schemas.microsoft.com/office/powerpoint/2010/main" xmlns="" val="3957725969"/>
              </p:ext>
            </p:extLst>
          </p:nvPr>
        </p:nvGraphicFramePr>
        <p:xfrm>
          <a:off x="1038225" y="2343150"/>
          <a:ext cx="4305300" cy="2838450"/>
        </p:xfrm>
        <a:graphic>
          <a:graphicData uri="http://schemas.openxmlformats.org/drawingml/2006/table">
            <a:tbl>
              <a:tblPr/>
              <a:tblGrid>
                <a:gridCol w="4305300">
                  <a:extLst>
                    <a:ext uri="{9D8B030D-6E8A-4147-A177-3AD203B41FA5}">
                      <a16:colId xmlns:a16="http://schemas.microsoft.com/office/drawing/2014/main" xmlns="" val="3582093643"/>
                    </a:ext>
                  </a:extLst>
                </a:gridCol>
              </a:tblGrid>
              <a:tr h="2838450">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xmlns="" val="211223546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023916256"/>
              </p:ext>
            </p:extLst>
          </p:nvPr>
        </p:nvGraphicFramePr>
        <p:xfrm>
          <a:off x="5667375" y="2343150"/>
          <a:ext cx="5505450" cy="2838450"/>
        </p:xfrm>
        <a:graphic>
          <a:graphicData uri="http://schemas.openxmlformats.org/drawingml/2006/table">
            <a:tbl>
              <a:tblPr/>
              <a:tblGrid>
                <a:gridCol w="5505450">
                  <a:extLst>
                    <a:ext uri="{9D8B030D-6E8A-4147-A177-3AD203B41FA5}">
                      <a16:colId xmlns:a16="http://schemas.microsoft.com/office/drawing/2014/main" xmlns="" val="329611785"/>
                    </a:ext>
                  </a:extLst>
                </a:gridCol>
              </a:tblGrid>
              <a:tr h="2838450">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xmlns="" val="1623504447"/>
                  </a:ext>
                </a:extLst>
              </a:tr>
            </a:tbl>
          </a:graphicData>
        </a:graphic>
      </p:graphicFrame>
    </p:spTree>
    <p:extLst>
      <p:ext uri="{BB962C8B-B14F-4D97-AF65-F5344CB8AC3E}">
        <p14:creationId xmlns:p14="http://schemas.microsoft.com/office/powerpoint/2010/main" xmlns="" val="41147866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623</TotalTime>
  <Words>658</Words>
  <Application>Microsoft Office PowerPoint</Application>
  <PresentationFormat>Custom</PresentationFormat>
  <Paragraphs>104</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Organic</vt:lpstr>
      <vt:lpstr>Slide 1</vt:lpstr>
      <vt:lpstr>Slide 2</vt:lpstr>
      <vt:lpstr>Slide 3</vt:lpstr>
      <vt:lpstr>ABSTRACT    </vt:lpstr>
      <vt:lpstr>Existing system</vt:lpstr>
      <vt:lpstr>Disadvantages of Existing system</vt:lpstr>
      <vt:lpstr>Proposed System  </vt:lpstr>
      <vt:lpstr>Advantages of Proposed System        </vt:lpstr>
      <vt:lpstr>Slide 9</vt:lpstr>
      <vt:lpstr>Novelty of the Project</vt:lpstr>
      <vt:lpstr>Architecture</vt:lpstr>
      <vt:lpstr>Modules</vt:lpstr>
      <vt:lpstr> UML Diagrams    CLASS DIAGRAM     </vt:lpstr>
      <vt:lpstr>USE CASE DIAGRAM         </vt:lpstr>
      <vt:lpstr>SEQUENCE DIAGRAM</vt:lpstr>
      <vt:lpstr>COLLABORATION DIAGRAM</vt:lpstr>
      <vt:lpstr>ACTIVITY DIAGRAM</vt:lpstr>
      <vt:lpstr>DEPLOYMENT DIAGRAM</vt:lpstr>
      <vt:lpstr>Sample Codes</vt:lpstr>
      <vt:lpstr>Slide 20</vt:lpstr>
      <vt:lpstr>Slide 21</vt:lpstr>
      <vt:lpstr>Slide 22</vt:lpstr>
      <vt:lpstr>RESULTS</vt:lpstr>
      <vt:lpstr>Conclusion</vt:lpstr>
      <vt:lpstr>Future Scope</vt:lpstr>
      <vt:lpstr>References</vt:lpstr>
      <vt:lpstr>GITHUB LINK</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Admin</cp:lastModifiedBy>
  <cp:revision>73</cp:revision>
  <dcterms:created xsi:type="dcterms:W3CDTF">2023-03-22T12:09:23Z</dcterms:created>
  <dcterms:modified xsi:type="dcterms:W3CDTF">2023-10-04T09:56:50Z</dcterms:modified>
</cp:coreProperties>
</file>